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4" r:id="rId3"/>
    <p:sldId id="293" r:id="rId4"/>
    <p:sldId id="294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58" r:id="rId13"/>
    <p:sldId id="278" r:id="rId14"/>
    <p:sldId id="296" r:id="rId15"/>
    <p:sldId id="265" r:id="rId16"/>
    <p:sldId id="270" r:id="rId17"/>
    <p:sldId id="271" r:id="rId18"/>
    <p:sldId id="282" r:id="rId19"/>
    <p:sldId id="279" r:id="rId20"/>
    <p:sldId id="280" r:id="rId21"/>
    <p:sldId id="302" r:id="rId22"/>
    <p:sldId id="299" r:id="rId23"/>
    <p:sldId id="300" r:id="rId24"/>
    <p:sldId id="301" r:id="rId25"/>
    <p:sldId id="29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90" d="100"/>
          <a:sy n="90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52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9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8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92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8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9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86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61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83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75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DFEE-1F40-4BB3-8EEF-0234A13B447F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04FC-85B3-408D-93D2-F94149D815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395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guU-5irc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6qvTz01hr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tertype-downloaden.n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tertype-downloaden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beeldend klas 2 </a:t>
            </a:r>
            <a:br>
              <a:rPr lang="nl-NL" dirty="0"/>
            </a:br>
            <a:r>
              <a:rPr lang="nl-NL" dirty="0"/>
              <a:t>hoofdstuk 1  - Vorm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9" y="1700808"/>
            <a:ext cx="8016290" cy="4392488"/>
          </a:xfrm>
        </p:spPr>
      </p:pic>
    </p:spTree>
    <p:extLst>
      <p:ext uri="{BB962C8B-B14F-4D97-AF65-F5344CB8AC3E}">
        <p14:creationId xmlns:p14="http://schemas.microsoft.com/office/powerpoint/2010/main" val="280889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filmpje boekdrukkunst</a:t>
            </a:r>
          </a:p>
        </p:txBody>
      </p:sp>
      <p:pic>
        <p:nvPicPr>
          <p:cNvPr id="6" name="UNguU-5irc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700808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filmpje typografie</a:t>
            </a:r>
          </a:p>
        </p:txBody>
      </p:sp>
      <p:pic>
        <p:nvPicPr>
          <p:cNvPr id="4" name="V6qvTz01hr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560" y="1916832"/>
            <a:ext cx="6768880" cy="38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49542" y="548680"/>
            <a:ext cx="83169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Vormeigenschappen </a:t>
            </a:r>
            <a:endParaRPr lang="nl-NL" dirty="0"/>
          </a:p>
          <a:p>
            <a:pPr algn="ctr"/>
            <a:r>
              <a:rPr lang="nl-NL" sz="4000" i="1" dirty="0">
                <a:latin typeface="Adobe Caslon Pro Bold" pitchFamily="18" charset="0"/>
              </a:rPr>
              <a:t>Vormeigenschappen</a:t>
            </a:r>
          </a:p>
          <a:p>
            <a:pPr algn="ctr"/>
            <a:r>
              <a:rPr lang="nl-NL" sz="4000" dirty="0">
                <a:latin typeface="Algerian" pitchFamily="82" charset="0"/>
              </a:rPr>
              <a:t>Vormeigenschappen</a:t>
            </a:r>
          </a:p>
          <a:p>
            <a:pPr algn="ctr"/>
            <a:r>
              <a:rPr lang="nl-NL" sz="4000" dirty="0">
                <a:latin typeface="Amienne" pitchFamily="82" charset="0"/>
              </a:rPr>
              <a:t>Vormeigenschappen</a:t>
            </a:r>
          </a:p>
          <a:p>
            <a:pPr algn="ctr"/>
            <a:r>
              <a:rPr lang="nl-NL" sz="4000" dirty="0">
                <a:latin typeface="Earwig Factory" pitchFamily="2" charset="0"/>
              </a:rPr>
              <a:t>Vormeigenschappen</a:t>
            </a:r>
          </a:p>
          <a:p>
            <a:pPr algn="ctr"/>
            <a:r>
              <a:rPr lang="nl-NL" sz="4000" dirty="0">
                <a:latin typeface="Giddyup Std" pitchFamily="66" charset="0"/>
              </a:rPr>
              <a:t>Vormeigenschappen</a:t>
            </a:r>
          </a:p>
          <a:p>
            <a:pPr algn="ctr"/>
            <a:r>
              <a:rPr lang="nl-NL" sz="4000" dirty="0">
                <a:latin typeface="Bauhaus 93" pitchFamily="82" charset="0"/>
              </a:rPr>
              <a:t>Vormeigenschappen</a:t>
            </a:r>
          </a:p>
          <a:p>
            <a:pPr algn="ctr"/>
            <a:r>
              <a:rPr lang="nl-NL" sz="4000" dirty="0">
                <a:latin typeface="Sybil Green" pitchFamily="2" charset="0"/>
              </a:rPr>
              <a:t>Vormeigenschappen</a:t>
            </a:r>
          </a:p>
          <a:p>
            <a:pPr algn="ctr"/>
            <a:r>
              <a:rPr lang="nl-NL" sz="4000" dirty="0">
                <a:latin typeface="Jokerman" pitchFamily="82" charset="0"/>
              </a:rPr>
              <a:t>Vormeigenschappen</a:t>
            </a:r>
          </a:p>
          <a:p>
            <a:pPr algn="ctr"/>
            <a:endParaRPr lang="nl-NL" sz="4000" dirty="0"/>
          </a:p>
          <a:p>
            <a:pPr algn="ctr"/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3053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Das Bauhaus 1919-1933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9" y="1628800"/>
            <a:ext cx="2957294" cy="3943059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48321"/>
            <a:ext cx="3790176" cy="28426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64" y="534512"/>
            <a:ext cx="1163816" cy="1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Jugendstil  of “art-</a:t>
            </a:r>
            <a:r>
              <a:rPr lang="nl-NL" dirty="0" err="1"/>
              <a:t>deco</a:t>
            </a:r>
            <a:r>
              <a:rPr lang="nl-NL" dirty="0"/>
              <a:t>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Jan </a:t>
            </a:r>
            <a:r>
              <a:rPr lang="nl-NL" sz="2000" dirty="0" err="1"/>
              <a:t>Toorop</a:t>
            </a:r>
            <a:r>
              <a:rPr lang="nl-NL" sz="2000" dirty="0"/>
              <a:t> “slaoliestijl”</a:t>
            </a:r>
          </a:p>
          <a:p>
            <a:pPr marL="0" indent="0">
              <a:buNone/>
            </a:pPr>
            <a:r>
              <a:rPr lang="nl-NL" sz="2000" dirty="0"/>
              <a:t>Gestileerde  lettervormen</a:t>
            </a:r>
          </a:p>
          <a:p>
            <a:pPr marL="0" indent="0">
              <a:buNone/>
            </a:pPr>
            <a:r>
              <a:rPr lang="nl-NL" sz="2000" dirty="0"/>
              <a:t>1894.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1600" dirty="0"/>
              <a:t>Afficheontwerp voor de Delftse Slaoliefabriek</a:t>
            </a:r>
          </a:p>
          <a:p>
            <a:pPr marL="0" indent="0">
              <a:buNone/>
            </a:pPr>
            <a:r>
              <a:rPr lang="nl-NL" sz="1600" dirty="0"/>
              <a:t>De NOF Calvé-Delft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08" y="1700808"/>
            <a:ext cx="2954141" cy="44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typografie Willem Sandberg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Nederlands typograaf 1897-1984</a:t>
            </a:r>
          </a:p>
          <a:p>
            <a:pPr marL="0" indent="0">
              <a:buNone/>
            </a:pPr>
            <a:r>
              <a:rPr lang="nl-NL" sz="2000" dirty="0"/>
              <a:t>Directeur Stedelijk Museum </a:t>
            </a:r>
          </a:p>
          <a:p>
            <a:pPr marL="0" indent="0">
              <a:buNone/>
            </a:pPr>
            <a:r>
              <a:rPr lang="nl-NL" sz="2000" dirty="0"/>
              <a:t>Amsterdam van 1945 tot 1963.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8126"/>
            <a:ext cx="1268468" cy="9795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3" y="1739740"/>
            <a:ext cx="3054483" cy="45359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91973"/>
            <a:ext cx="2376264" cy="33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praktijkopdracht 1</a:t>
            </a:r>
            <a:br>
              <a:rPr lang="nl-NL" dirty="0"/>
            </a:br>
            <a:r>
              <a:rPr lang="nl-NL" dirty="0"/>
              <a:t>“letters sjabloneren”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Kies een aantal voor jou interessante lettervormen. </a:t>
            </a:r>
          </a:p>
          <a:p>
            <a:pPr marL="0" indent="0">
              <a:buNone/>
            </a:pPr>
            <a:r>
              <a:rPr lang="nl-NL" sz="2000" dirty="0"/>
              <a:t>Het aantal letters ongeveer 4 tot 5. Je mag de vormen zoeken in een tijdschrift of je zoekt ze op </a:t>
            </a:r>
            <a:r>
              <a:rPr lang="nl-NL" sz="2000" dirty="0" err="1"/>
              <a:t>op</a:t>
            </a:r>
            <a:r>
              <a:rPr lang="nl-NL" sz="2000" dirty="0"/>
              <a:t> je device. Sla de letters wel op!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Maak van de letters een “sjabloon”. </a:t>
            </a:r>
          </a:p>
          <a:p>
            <a:pPr marL="0" indent="0">
              <a:buNone/>
            </a:pPr>
            <a:r>
              <a:rPr lang="nl-NL" sz="2000" dirty="0"/>
              <a:t>Dat is een letter die je eerst netjes </a:t>
            </a:r>
          </a:p>
          <a:p>
            <a:pPr marL="0" indent="0">
              <a:buNone/>
            </a:pPr>
            <a:r>
              <a:rPr lang="nl-NL" sz="2000" dirty="0"/>
              <a:t>natekent op dik papier of karton.</a:t>
            </a:r>
          </a:p>
          <a:p>
            <a:pPr marL="0" indent="0">
              <a:buNone/>
            </a:pPr>
            <a:r>
              <a:rPr lang="nl-NL" sz="2000" dirty="0"/>
              <a:t>Daarna snijd of knip je de letter uit.</a:t>
            </a:r>
          </a:p>
          <a:p>
            <a:pPr marL="0" indent="0">
              <a:buNone/>
            </a:pPr>
            <a:r>
              <a:rPr lang="nl-NL" sz="2000" dirty="0"/>
              <a:t>Gebruik de sjablonen meerdere keren</a:t>
            </a:r>
          </a:p>
          <a:p>
            <a:pPr marL="0" indent="0">
              <a:buNone/>
            </a:pPr>
            <a:r>
              <a:rPr lang="nl-NL" sz="2000" dirty="0"/>
              <a:t>om een stapeling van letters te maken.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85" y="3060052"/>
            <a:ext cx="3764668" cy="20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praktijkopdracht 2 letters</a:t>
            </a:r>
            <a:br>
              <a:rPr lang="nl-NL" dirty="0"/>
            </a:br>
            <a:r>
              <a:rPr lang="nl-NL" dirty="0"/>
              <a:t>“logo ontwerpen”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Schets (4 stuks) een voor jou favoriet voorwerp. Denk hierbij aan jouw sport, jouw hobby, een huisdier, muziekinstrument enz.</a:t>
            </a:r>
          </a:p>
          <a:p>
            <a:pPr marL="0" indent="0">
              <a:buNone/>
            </a:pPr>
            <a:r>
              <a:rPr lang="nl-NL" sz="2400" dirty="0"/>
              <a:t>Vereenvoudig de schetsen zodat je een mooie krachtige vorm overhoudt.</a:t>
            </a:r>
          </a:p>
          <a:p>
            <a:pPr marL="0" indent="0">
              <a:buNone/>
            </a:pPr>
            <a:r>
              <a:rPr lang="nl-NL" sz="2400" dirty="0"/>
              <a:t>Maak hiervan een persoonlijk logo dat je kunt gebruiken op een visitekaartje, sticker, op je agenda enz.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Eis: letters, lettervorm of woord + vormschets voorwerp samenvoegen in je ontwerp van het logo.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62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voorbeelden logo’s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" y="1394647"/>
            <a:ext cx="2326721" cy="2326721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61" y="1394647"/>
            <a:ext cx="3185404" cy="234764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74" y="1403196"/>
            <a:ext cx="2780507" cy="234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" y="3861048"/>
            <a:ext cx="1844064" cy="20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597143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4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praktijkopdracht 3 letters</a:t>
            </a:r>
            <a:br>
              <a:rPr lang="nl-NL" dirty="0"/>
            </a:br>
            <a:r>
              <a:rPr lang="nl-NL" dirty="0"/>
              <a:t>“vrije compositie typografie”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/>
              <a:t>Op een wit vel tekenpapier van 25X32,5 cm </a:t>
            </a:r>
          </a:p>
          <a:p>
            <a:pPr marL="0" indent="0">
              <a:buNone/>
            </a:pPr>
            <a:r>
              <a:rPr lang="nl-NL" sz="2400" dirty="0"/>
              <a:t>maak je een “typografische compositie” van</a:t>
            </a:r>
          </a:p>
          <a:p>
            <a:pPr marL="0" indent="0">
              <a:buNone/>
            </a:pPr>
            <a:r>
              <a:rPr lang="nl-NL" sz="2400" dirty="0"/>
              <a:t>letters en lettervormen.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Teken eerst met potlood de letters op en </a:t>
            </a:r>
          </a:p>
          <a:p>
            <a:pPr marL="0" indent="0">
              <a:buNone/>
            </a:pPr>
            <a:r>
              <a:rPr lang="nl-NL" sz="2400" dirty="0"/>
              <a:t>over elkaar. Zorg voor “overlap” . Bepaal </a:t>
            </a:r>
          </a:p>
          <a:p>
            <a:pPr marL="0" indent="0">
              <a:buNone/>
            </a:pPr>
            <a:r>
              <a:rPr lang="nl-NL" sz="2400" dirty="0"/>
              <a:t>welke vormen zwart moeten worden en </a:t>
            </a:r>
          </a:p>
          <a:p>
            <a:pPr marL="0" indent="0">
              <a:buNone/>
            </a:pPr>
            <a:r>
              <a:rPr lang="nl-NL" sz="2400" dirty="0"/>
              <a:t>welke vormen wit blijven.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Let erop dat je compositie, de manier waarop je vormen op het vlak plaatst, interessant is om naar te kijken. Zorg voor groot verschil formaat letters.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Schilder vervolgens heel strak en netjes de letters of lettervormen in zwart en wit met </a:t>
            </a:r>
            <a:r>
              <a:rPr lang="nl-NL" sz="2400" dirty="0" err="1"/>
              <a:t>Oostindische</a:t>
            </a:r>
            <a:r>
              <a:rPr lang="nl-NL" sz="2400" dirty="0"/>
              <a:t> inkt. Eventueel mag je werken met nog één grijstint.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29" y="1615576"/>
            <a:ext cx="1699398" cy="2404864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1709703" cy="24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Vorm</a:t>
            </a:r>
            <a:br>
              <a:rPr lang="nl-NL" dirty="0"/>
            </a:br>
            <a:r>
              <a:rPr lang="nl-NL" dirty="0"/>
              <a:t>letters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In deze lessen kijk je  naar vormeigenschappen van letters.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leert lettertypes herkennen.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leert wat een “logo”  en een</a:t>
            </a:r>
          </a:p>
          <a:p>
            <a:pPr marL="0" indent="0">
              <a:buNone/>
            </a:pPr>
            <a:r>
              <a:rPr lang="nl-NL" sz="2400" dirty="0"/>
              <a:t>Wat een  “pictogram” is.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leert letters te tekenen.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leert wat “typografie” is.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leert over de geschiedenis van letters in de kunst.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93305"/>
            <a:ext cx="340881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praktijkopdracht 4 letters</a:t>
            </a:r>
            <a:br>
              <a:rPr lang="nl-NL" dirty="0"/>
            </a:br>
            <a:r>
              <a:rPr lang="nl-NL" dirty="0"/>
              <a:t>“emotieposter”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Maak een poster die uit letters en lettervormen bestaat. De letters drukken door hun vormgeving emoties uit zoals: verliefd, boos, agressie, uitgeput, wanhoop…</a:t>
            </a:r>
          </a:p>
          <a:p>
            <a:pPr marL="0" indent="0">
              <a:buNone/>
            </a:pPr>
            <a:r>
              <a:rPr lang="nl-NL" sz="2400" dirty="0"/>
              <a:t>Door beeldende middelen zoals vorm, kleur en decoratie beeldt je gevoelens uit.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1119"/>
            <a:ext cx="1733195" cy="30322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94" y="3283852"/>
            <a:ext cx="2160240" cy="30569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7" y="4243980"/>
            <a:ext cx="313805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digitale huiswerkopdrachten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Eerste opdracht (praktijk)</a:t>
            </a:r>
          </a:p>
          <a:p>
            <a:pPr marL="0" indent="0">
              <a:buNone/>
            </a:pPr>
            <a:r>
              <a:rPr lang="nl-NL" sz="2000" dirty="0"/>
              <a:t>Voor de praktijkopdrachten zoek je naar lettertypes en letters die je kunt gebruiken voor de praktijkopdrachten. Sla de bestanden op in de map “beeldende vorming”. 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http://www.lettertype-downloaden.nl/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b="1" dirty="0"/>
              <a:t>Tweede opdracht (theorie)</a:t>
            </a:r>
          </a:p>
          <a:p>
            <a:pPr marL="0" indent="0">
              <a:buNone/>
            </a:pPr>
            <a:r>
              <a:rPr lang="nl-NL" sz="2000" dirty="0"/>
              <a:t>Maak een werkstuk – poster waarin je het werk beschrijft van een kunstenaar die vooral veel doet of gedaan heeft met letters en lettervormen. Een typgraaf. Minimaal 1 A4 tekst net passende afbeeldingen/voorbeelden. Welke </a:t>
            </a:r>
            <a:r>
              <a:rPr lang="nl-NL" sz="2000" u="sng" dirty="0"/>
              <a:t>stijlkenmerken</a:t>
            </a:r>
            <a:r>
              <a:rPr lang="nl-NL" sz="2000" dirty="0"/>
              <a:t> kun je vinden?</a:t>
            </a:r>
          </a:p>
          <a:p>
            <a:pPr marL="0" indent="0">
              <a:buNone/>
            </a:pPr>
            <a:r>
              <a:rPr lang="nl-NL" sz="2000" dirty="0"/>
              <a:t>Je mag het maken in een </a:t>
            </a:r>
            <a:r>
              <a:rPr lang="nl-NL" sz="2000" dirty="0" err="1"/>
              <a:t>powerpoint</a:t>
            </a:r>
            <a:r>
              <a:rPr lang="nl-NL" sz="2000" dirty="0"/>
              <a:t>, </a:t>
            </a:r>
            <a:r>
              <a:rPr lang="nl-NL" sz="2000" dirty="0" err="1"/>
              <a:t>prezi</a:t>
            </a:r>
            <a:r>
              <a:rPr lang="nl-NL" sz="2000" dirty="0"/>
              <a:t> of in een grafisch tekenprogramma.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1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begrippen </a:t>
            </a:r>
            <a:r>
              <a:rPr lang="nl-NL" sz="2000" dirty="0"/>
              <a:t>pagina 1 van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000" dirty="0"/>
              <a:t>Lettertype: een set tekens die (stilistisch) samenhang hebben door hun vormgeving.</a:t>
            </a:r>
          </a:p>
          <a:p>
            <a:r>
              <a:rPr lang="nl-NL" sz="2000" dirty="0" err="1"/>
              <a:t>Stilitisch</a:t>
            </a:r>
            <a:r>
              <a:rPr lang="nl-NL" sz="2000" dirty="0"/>
              <a:t>: de stijl, kenmerkende eigenschappen van een stijl.</a:t>
            </a:r>
          </a:p>
          <a:p>
            <a:endParaRPr lang="nl-NL" sz="2000" dirty="0"/>
          </a:p>
          <a:p>
            <a:r>
              <a:rPr lang="nl-NL" sz="2000" dirty="0"/>
              <a:t>Typografie:  vormgeving van tekst en/of letters</a:t>
            </a:r>
          </a:p>
          <a:p>
            <a:endParaRPr lang="nl-NL" sz="2000" dirty="0"/>
          </a:p>
          <a:p>
            <a:r>
              <a:rPr lang="nl-NL" sz="2000" dirty="0"/>
              <a:t>Hiëroglyfen: schrift van de oude Egyptenaren</a:t>
            </a:r>
          </a:p>
          <a:p>
            <a:endParaRPr lang="nl-NL" sz="2000" dirty="0"/>
          </a:p>
          <a:p>
            <a:r>
              <a:rPr lang="nl-NL" sz="2000" dirty="0"/>
              <a:t>Kleitablet: tablet uit klei met schrifttekens ongeveer 4000 v. Chr.</a:t>
            </a:r>
          </a:p>
          <a:p>
            <a:endParaRPr lang="nl-NL" sz="2000" dirty="0"/>
          </a:p>
          <a:p>
            <a:r>
              <a:rPr lang="nl-NL" sz="2000" dirty="0"/>
              <a:t>Kopiist:  een monnik die boeken overschreef.</a:t>
            </a:r>
          </a:p>
          <a:p>
            <a:endParaRPr lang="nl-NL" sz="2000" dirty="0"/>
          </a:p>
          <a:p>
            <a:r>
              <a:rPr lang="nl-NL" sz="2000" dirty="0"/>
              <a:t>Blokdruk: een blok hout waaruit letters en vormen gesneden zijn die meermaals afgedrukt kan worden.</a:t>
            </a:r>
          </a:p>
          <a:p>
            <a:endParaRPr lang="nl-NL" sz="2000" dirty="0"/>
          </a:p>
          <a:p>
            <a:r>
              <a:rPr lang="nl-NL" sz="2000" dirty="0"/>
              <a:t>Boekdrukkunst: het vermenigvuldigen van boeken door gebruik te maken een nieuwe reproductietechniek waarbij losse letters </a:t>
            </a:r>
            <a:r>
              <a:rPr lang="nl-NL" sz="2000"/>
              <a:t>vaak gebruikt worden.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63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sz="4000" dirty="0"/>
              <a:t>begrippen</a:t>
            </a:r>
            <a:r>
              <a:rPr lang="nl-NL" dirty="0"/>
              <a:t> </a:t>
            </a:r>
            <a:r>
              <a:rPr lang="nl-NL" sz="2000" dirty="0"/>
              <a:t>pagina 2 van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nl-NL" sz="2000" dirty="0"/>
              <a:t>Sjabloneren: een vorm die je meermalen gebruikt, met open vormen waardoor de verf of pigment gewreven (</a:t>
            </a:r>
            <a:r>
              <a:rPr lang="nl-NL" sz="2000" dirty="0" err="1"/>
              <a:t>tamponeren</a:t>
            </a:r>
            <a:r>
              <a:rPr lang="nl-NL" sz="2000" dirty="0"/>
              <a:t>) wordt.</a:t>
            </a:r>
          </a:p>
          <a:p>
            <a:endParaRPr lang="nl-NL" sz="2000" dirty="0"/>
          </a:p>
          <a:p>
            <a:r>
              <a:rPr lang="nl-NL" sz="2000" dirty="0"/>
              <a:t>Kapitaal en onderkastletter: in de typografie is </a:t>
            </a:r>
            <a:r>
              <a:rPr lang="nl-NL" sz="2000" dirty="0" err="1"/>
              <a:t>kaitaal</a:t>
            </a:r>
            <a:r>
              <a:rPr lang="nl-NL" sz="2000" dirty="0"/>
              <a:t> een “hoofdletter” tegenover onderkastletter als kleine letter. Let op: het heeft niet te maken met de afmeting van de letter!</a:t>
            </a:r>
          </a:p>
          <a:p>
            <a:endParaRPr lang="nl-NL" sz="2000" dirty="0"/>
          </a:p>
          <a:p>
            <a:r>
              <a:rPr lang="nl-NL" sz="2000" dirty="0"/>
              <a:t>Stileren: vereenvoudigen en ook sierlijker of eleganter maken door vereenvoudiging van vormen.</a:t>
            </a:r>
          </a:p>
          <a:p>
            <a:endParaRPr lang="nl-NL" sz="2000" dirty="0"/>
          </a:p>
          <a:p>
            <a:r>
              <a:rPr lang="nl-NL" sz="2000" dirty="0"/>
              <a:t>Decoratief: versierend.</a:t>
            </a:r>
          </a:p>
          <a:p>
            <a:endParaRPr lang="nl-NL" sz="2000" dirty="0"/>
          </a:p>
          <a:p>
            <a:r>
              <a:rPr lang="nl-NL" sz="2000" dirty="0"/>
              <a:t>Restvorm: de omringende ruimte. De negatieve vorm die de ruimte omsluit. 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4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begrippen  </a:t>
            </a:r>
            <a:r>
              <a:rPr lang="nl-NL" sz="2000" dirty="0"/>
              <a:t>pagina 3 van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Vormeigenschap: kenmerk van een vorm (open-gesloten, recht, cursief, schreef- en schreefloos enz.)</a:t>
            </a:r>
          </a:p>
          <a:p>
            <a:endParaRPr lang="nl-NL" sz="2000" dirty="0"/>
          </a:p>
          <a:p>
            <a:r>
              <a:rPr lang="nl-NL" sz="2000" dirty="0"/>
              <a:t>Schreef: horizontale of verticale dwarsstreepjes aan de uiteinden van een drukletter.</a:t>
            </a:r>
          </a:p>
          <a:p>
            <a:endParaRPr lang="nl-NL" sz="2000" dirty="0"/>
          </a:p>
          <a:p>
            <a:r>
              <a:rPr lang="nl-NL" sz="2000" dirty="0"/>
              <a:t>Bauhaus: Duitse school voor kunst van 1919 tot 1925. </a:t>
            </a:r>
          </a:p>
          <a:p>
            <a:endParaRPr lang="nl-NL" sz="2000" dirty="0"/>
          </a:p>
          <a:p>
            <a:r>
              <a:rPr lang="nl-NL" sz="2000" dirty="0"/>
              <a:t>Jugendstil-art-</a:t>
            </a:r>
            <a:r>
              <a:rPr lang="nl-NL" sz="2000" dirty="0" err="1"/>
              <a:t>deco</a:t>
            </a:r>
            <a:r>
              <a:rPr lang="nl-NL" sz="2000" dirty="0"/>
              <a:t>: kunststroming tussen 1880 en 1914. Ornamenten, versieringen en sierlijkheid als beeldkenmerken.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219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handige links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http://www.lettertype-downloaden.nl/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86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overal letters om je heen…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9" y="1600200"/>
            <a:ext cx="6058282" cy="4525963"/>
          </a:xfrm>
        </p:spPr>
      </p:pic>
    </p:spTree>
    <p:extLst>
      <p:ext uri="{BB962C8B-B14F-4D97-AF65-F5344CB8AC3E}">
        <p14:creationId xmlns:p14="http://schemas.microsoft.com/office/powerpoint/2010/main" val="16842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met letters kun je communiceren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Als je op school een werkstuk maakt, kies je altijd een lettertype dat je gewoon mooi vindt, goed leesbaar is, sierlijk is, krachtig is… </a:t>
            </a:r>
          </a:p>
          <a:p>
            <a:pPr marL="0" indent="0">
              <a:buNone/>
            </a:pPr>
            <a:r>
              <a:rPr lang="nl-NL" sz="2400" dirty="0"/>
              <a:t>Heb je zelf een voorkeur voor</a:t>
            </a:r>
          </a:p>
          <a:p>
            <a:pPr marL="0" indent="0">
              <a:buNone/>
            </a:pPr>
            <a:r>
              <a:rPr lang="nl-NL" sz="2400" dirty="0"/>
              <a:t>een bepaald </a:t>
            </a:r>
            <a:r>
              <a:rPr lang="nl-NL" sz="2400" dirty="0">
                <a:latin typeface="Wide Latin" panose="020A0A07050505020404" pitchFamily="18" charset="0"/>
              </a:rPr>
              <a:t>L</a:t>
            </a:r>
            <a:r>
              <a:rPr lang="nl-NL" sz="2400" dirty="0">
                <a:latin typeface="Algerian" panose="04020705040A02060702" pitchFamily="82" charset="0"/>
              </a:rPr>
              <a:t>e</a:t>
            </a:r>
            <a:r>
              <a:rPr lang="nl-NL" sz="2400" dirty="0">
                <a:latin typeface="Consolas" panose="020B0609020204030204" pitchFamily="49" charset="0"/>
              </a:rPr>
              <a:t>t</a:t>
            </a:r>
            <a:r>
              <a:rPr lang="nl-NL" sz="2400" dirty="0">
                <a:latin typeface="Wide Latin" panose="020A0A07050505020404" pitchFamily="18" charset="0"/>
              </a:rPr>
              <a:t>t</a:t>
            </a:r>
            <a:r>
              <a:rPr lang="nl-NL" sz="2400" dirty="0">
                <a:latin typeface="Bauhaus 93" panose="04030905020B02020C02" pitchFamily="82" charset="0"/>
              </a:rPr>
              <a:t>e</a:t>
            </a:r>
            <a:r>
              <a:rPr lang="nl-NL" sz="2400" dirty="0">
                <a:latin typeface="Bernard MT Condensed" panose="02050806060905020404" pitchFamily="18" charset="0"/>
              </a:rPr>
              <a:t>r</a:t>
            </a:r>
            <a:r>
              <a:rPr lang="nl-NL" sz="2400" dirty="0">
                <a:latin typeface="Book Antiqua" panose="02040602050305030304" pitchFamily="18" charset="0"/>
              </a:rPr>
              <a:t>t</a:t>
            </a:r>
            <a:r>
              <a:rPr lang="nl-NL" sz="2400" dirty="0">
                <a:latin typeface="Brush Script MT" panose="03060802040406070304" pitchFamily="66" charset="0"/>
              </a:rPr>
              <a:t>y</a:t>
            </a:r>
            <a:r>
              <a:rPr lang="nl-NL" sz="2400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p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e?</a:t>
            </a:r>
            <a:endParaRPr lang="nl-NL" sz="2400" dirty="0"/>
          </a:p>
          <a:p>
            <a:pPr marL="0" indent="0">
              <a:buNone/>
            </a:pPr>
            <a:r>
              <a:rPr lang="nl-NL" sz="2800" dirty="0"/>
              <a:t>“</a:t>
            </a:r>
            <a:r>
              <a:rPr lang="nl-NL" sz="2400" dirty="0"/>
              <a:t>Lettervormen worden symbolen</a:t>
            </a:r>
          </a:p>
          <a:p>
            <a:pPr marL="0" indent="0">
              <a:buNone/>
            </a:pPr>
            <a:r>
              <a:rPr lang="nl-NL" sz="2400" dirty="0"/>
              <a:t>met betekenissen</a:t>
            </a:r>
            <a:r>
              <a:rPr lang="nl-NL" sz="2800" dirty="0"/>
              <a:t>”</a:t>
            </a:r>
          </a:p>
          <a:p>
            <a:pPr marL="0" indent="0">
              <a:buNone/>
            </a:pPr>
            <a:r>
              <a:rPr lang="nl-NL" sz="2400" dirty="0"/>
              <a:t>Op een computer kun je heel</a:t>
            </a:r>
          </a:p>
          <a:p>
            <a:pPr marL="0" indent="0">
              <a:buNone/>
            </a:pPr>
            <a:r>
              <a:rPr lang="nl-NL" sz="2400" dirty="0"/>
              <a:t>veel kiezen maar waar is het </a:t>
            </a:r>
          </a:p>
          <a:p>
            <a:pPr marL="0" indent="0">
              <a:buNone/>
            </a:pPr>
            <a:r>
              <a:rPr lang="nl-NL" sz="2400" dirty="0"/>
              <a:t>eigenlijk begonnen?  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684764" cy="25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9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hiëroglyfen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Hiëroglyfen waren een van de eerste zichtbare vormen van communicatie.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 vormen stellen plaatjes voor in een steen die verwijzen naar woorden of klanken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Tijd: 		3100 v. Chr.</a:t>
            </a:r>
          </a:p>
          <a:p>
            <a:r>
              <a:rPr lang="nl-NL" sz="2000" dirty="0"/>
              <a:t>Plaats:	Egypte,	Midden-Oosten China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160978" cy="20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steen van </a:t>
            </a:r>
            <a:r>
              <a:rPr lang="nl-NL" dirty="0" err="1"/>
              <a:t>Rosetta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De “steen van </a:t>
            </a:r>
            <a:r>
              <a:rPr lang="nl-NL" sz="2400" dirty="0" err="1"/>
              <a:t>Rosetta</a:t>
            </a:r>
            <a:r>
              <a:rPr lang="nl-NL" sz="2400" dirty="0"/>
              <a:t>” werd ontdekt in Egypte. </a:t>
            </a:r>
          </a:p>
          <a:p>
            <a:pPr marL="0" indent="0">
              <a:buNone/>
            </a:pPr>
            <a:r>
              <a:rPr lang="nl-NL" sz="2400" dirty="0"/>
              <a:t>Hiermee werd het mogelijk om hiëroglyfen te “ontcijferen”.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000" dirty="0"/>
              <a:t>De Fransman </a:t>
            </a:r>
          </a:p>
          <a:p>
            <a:pPr marL="0" indent="0">
              <a:buNone/>
            </a:pPr>
            <a:r>
              <a:rPr lang="nl-NL" sz="2000" dirty="0"/>
              <a:t>Jean-</a:t>
            </a:r>
            <a:r>
              <a:rPr lang="nl-NL" sz="2000" dirty="0" err="1"/>
              <a:t>Francois</a:t>
            </a:r>
            <a:r>
              <a:rPr lang="nl-NL" sz="2000" dirty="0"/>
              <a:t> </a:t>
            </a:r>
            <a:r>
              <a:rPr lang="nl-NL" sz="2000" dirty="0" err="1"/>
              <a:t>Champollion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 lukte het in 1822.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72" y="3004654"/>
            <a:ext cx="2130128" cy="30917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21900"/>
            <a:ext cx="2448272" cy="3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kleitablet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Ongeveer 4000 v. Chr. Werkten volkeren in het Midden-Oosten met “kleitabletten”. Op die kleitabletten werd</a:t>
            </a:r>
          </a:p>
          <a:p>
            <a:pPr marL="0" indent="0">
              <a:buNone/>
            </a:pPr>
            <a:r>
              <a:rPr lang="nl-NL" sz="2400" dirty="0"/>
              <a:t> “tekst” aangebracht.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88" y="3231394"/>
            <a:ext cx="4362425" cy="28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middeleeuwen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In de Middeleeuwen werden boeken gekopieerd door ze over </a:t>
            </a:r>
          </a:p>
          <a:p>
            <a:pPr marL="0" indent="0">
              <a:buNone/>
            </a:pPr>
            <a:r>
              <a:rPr lang="nl-NL" sz="2400" dirty="0"/>
              <a:t>te schrijven. Monniken kopieerden zo onder meer de Bijbel of andere belangrijke boeken. Het beroep dat de monnik uitoefende heette: “kopiist”.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8" y="3717032"/>
            <a:ext cx="3768052" cy="21195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8" y="3022248"/>
            <a:ext cx="3789514" cy="28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blokdruk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/>
              <a:t>Eerste helft van de 15</a:t>
            </a:r>
            <a:r>
              <a:rPr lang="nl-NL" sz="2400" baseline="30000"/>
              <a:t>e</a:t>
            </a:r>
            <a:r>
              <a:rPr lang="nl-NL" sz="2400"/>
              <a:t> eeuw werd gebruik gemaakt van blokdruk.</a:t>
            </a:r>
          </a:p>
          <a:p>
            <a:pPr marL="0" indent="0">
              <a:buNone/>
            </a:pPr>
            <a:r>
              <a:rPr lang="nl-NL" sz="2400"/>
              <a:t>De vormen worden uit hout gesneden.</a:t>
            </a:r>
          </a:p>
          <a:p>
            <a:pPr marL="0" indent="0">
              <a:buNone/>
            </a:pPr>
            <a:r>
              <a:rPr lang="nl-NL" sz="2400"/>
              <a:t>De blokken worden ingerold met druk-</a:t>
            </a:r>
          </a:p>
          <a:p>
            <a:pPr marL="0" indent="0">
              <a:buNone/>
            </a:pPr>
            <a:r>
              <a:rPr lang="nl-NL" sz="2400"/>
              <a:t>inkt. Het papier wordt gelegd op het </a:t>
            </a:r>
          </a:p>
          <a:p>
            <a:pPr marL="0" indent="0">
              <a:buNone/>
            </a:pPr>
            <a:r>
              <a:rPr lang="nl-NL" sz="2400"/>
              <a:t>blok. Aan de achterkant van het papier </a:t>
            </a:r>
          </a:p>
          <a:p>
            <a:pPr marL="0" indent="0">
              <a:buNone/>
            </a:pPr>
            <a:r>
              <a:rPr lang="nl-NL" sz="2400"/>
              <a:t>wordt gewreven waardoor de kopie</a:t>
            </a:r>
          </a:p>
          <a:p>
            <a:pPr marL="0" indent="0">
              <a:buNone/>
            </a:pPr>
            <a:r>
              <a:rPr lang="nl-NL" sz="2400"/>
              <a:t>ontstaat. De kwaliteit nam wel snel af</a:t>
            </a:r>
          </a:p>
          <a:p>
            <a:pPr marL="0" indent="0">
              <a:buNone/>
            </a:pPr>
            <a:r>
              <a:rPr lang="nl-NL" sz="2400"/>
              <a:t>na elke drukgang.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921472" cy="32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36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1061</Words>
  <Application>Microsoft Office PowerPoint</Application>
  <PresentationFormat>Diavoorstelling (4:3)</PresentationFormat>
  <Paragraphs>166</Paragraphs>
  <Slides>25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43" baseType="lpstr">
      <vt:lpstr>Adobe Caslon Pro Bold</vt:lpstr>
      <vt:lpstr>Algerian</vt:lpstr>
      <vt:lpstr>Amienne</vt:lpstr>
      <vt:lpstr>Arial</vt:lpstr>
      <vt:lpstr>Bauhaus 93</vt:lpstr>
      <vt:lpstr>Bernard MT Condensed</vt:lpstr>
      <vt:lpstr>Book Antiqua</vt:lpstr>
      <vt:lpstr>Brush Script MT</vt:lpstr>
      <vt:lpstr>Calibri</vt:lpstr>
      <vt:lpstr>Consolas</vt:lpstr>
      <vt:lpstr>DejaVu Sans Condensed</vt:lpstr>
      <vt:lpstr>Earwig Factory</vt:lpstr>
      <vt:lpstr>Giddyup Std</vt:lpstr>
      <vt:lpstr>Jokerman</vt:lpstr>
      <vt:lpstr>Sybil Green</vt:lpstr>
      <vt:lpstr>Verdana</vt:lpstr>
      <vt:lpstr>Wide Latin</vt:lpstr>
      <vt:lpstr>Kantoorthema</vt:lpstr>
      <vt:lpstr>beeldend klas 2  hoofdstuk 1  - Vorm</vt:lpstr>
      <vt:lpstr>Vorm letters</vt:lpstr>
      <vt:lpstr>overal letters om je heen…</vt:lpstr>
      <vt:lpstr>met letters kun je communiceren</vt:lpstr>
      <vt:lpstr>hiëroglyfen</vt:lpstr>
      <vt:lpstr>steen van Rosetta</vt:lpstr>
      <vt:lpstr>kleitablet</vt:lpstr>
      <vt:lpstr>middeleeuwen</vt:lpstr>
      <vt:lpstr>blokdruk</vt:lpstr>
      <vt:lpstr>filmpje boekdrukkunst</vt:lpstr>
      <vt:lpstr>filmpje typografie</vt:lpstr>
      <vt:lpstr>PowerPoint-presentatie</vt:lpstr>
      <vt:lpstr>Das Bauhaus 1919-1933</vt:lpstr>
      <vt:lpstr>Jugendstil  of “art-deco”</vt:lpstr>
      <vt:lpstr>typografie Willem Sandberg</vt:lpstr>
      <vt:lpstr>praktijkopdracht 1 “letters sjabloneren”</vt:lpstr>
      <vt:lpstr>praktijkopdracht 2 letters “logo ontwerpen”</vt:lpstr>
      <vt:lpstr>voorbeelden logo’s</vt:lpstr>
      <vt:lpstr>praktijkopdracht 3 letters “vrije compositie typografie”</vt:lpstr>
      <vt:lpstr>praktijkopdracht 4 letters “emotieposter”</vt:lpstr>
      <vt:lpstr>digitale huiswerkopdrachten (2)</vt:lpstr>
      <vt:lpstr>begrippen pagina 1 van 3</vt:lpstr>
      <vt:lpstr>begrippen pagina 2 van 3</vt:lpstr>
      <vt:lpstr>begrippen  pagina 3 van 3</vt:lpstr>
      <vt:lpstr>handige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 letters</dc:title>
  <dc:creator>Marjolein</dc:creator>
  <cp:lastModifiedBy>Lucassen, AM (Nol)</cp:lastModifiedBy>
  <cp:revision>137</cp:revision>
  <dcterms:created xsi:type="dcterms:W3CDTF">2012-01-22T14:17:46Z</dcterms:created>
  <dcterms:modified xsi:type="dcterms:W3CDTF">2016-09-18T17:16:10Z</dcterms:modified>
</cp:coreProperties>
</file>